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61" r:id="rId3"/>
    <p:sldId id="262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0067B4"/>
    <a:srgbClr val="000000"/>
    <a:srgbClr val="F6D372"/>
    <a:srgbClr val="F4C674"/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96005" autoAdjust="0"/>
  </p:normalViewPr>
  <p:slideViewPr>
    <p:cSldViewPr snapToGrid="0">
      <p:cViewPr varScale="1">
        <p:scale>
          <a:sx n="126" d="100"/>
          <a:sy n="126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B638F-B7C1-46E3-824C-A154666EDDD6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D414B-1478-4B4F-8FE0-E8E9D3C5F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80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2D414B-1478-4B4F-8FE0-E8E9D3C5F4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85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F5C96-9D86-4644-9320-41764CB73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CF908-CB37-4B3B-AF76-9DCC86C58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26347-AE5E-4ECF-9E8B-0D058D7CE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96C28-ED19-47C8-9AD9-5306FB980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5DD71-ABD2-408A-AB28-3575C2825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1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F521-5977-4794-9B53-E3BBE1AEE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3C8AC-D1F8-4101-9AA9-A6C8C0E39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CB4DE-29C3-474B-AE79-280716300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8037-39EF-4A70-9DD4-7BA30F068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F8D92-171A-4C18-93B3-5A6D83FB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7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602F3-9296-49D9-8553-D32206253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E74788-7FEC-474A-8CF5-FBE2CA63B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EEFDA-9F65-4EE5-A9F9-2180D3EE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F1023-DAA0-42EC-B5E0-E82136CF7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CEC7E-BB6B-4DA8-8926-4F31060E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5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10B7-EEF9-4F8C-A8EE-4FAC7159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08BCC-8D93-40C8-A563-739A8F187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FDD1-EB80-4DB3-B1FC-30CB4B55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9D6C6-E5DC-4D31-92BD-41AD9FA72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6CCCE-6FA8-4C17-9E1E-DD0423E8B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2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6124-71BC-4CA8-9DE1-D13EC5DC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154EB-0B24-4348-8504-D5A1F1AEE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DD927-60EF-498C-A9A2-419D916FA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7AB08-684C-4E33-A7B2-89B1E73B3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BBBDB-749A-483C-B70B-5FC3D6451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3A10-FB26-4456-A33B-C6480E57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54E96-A9A6-4229-B7EC-34D9E73EC1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C20B-3D7D-4B50-9C91-7E18FD4D7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ECACF-4207-4FC1-B2A7-F2336A56A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DEC69-AA0C-46F6-AF04-8830E3DC5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A42A0-4928-4AF3-B93E-993FD3F10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57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E660-7680-482B-9AC7-09D2891C6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9F1AB-1C3E-435A-A939-0B26A48F5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841F2-347D-4C29-B34E-0DA881667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A0771-4B3A-4EF4-AEB9-89D57E194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632796-9091-4AEB-9253-968C729703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1F5163-91C3-4E05-8A5A-9CE8CF7F9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48AFF1-8311-4896-A1BF-FBD61C0C3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5C88AC-ABF2-4331-A5F1-C08F642B0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0ACD-FB91-4C81-B21A-7901FAF6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C66FDB-FAE1-45C2-9DAD-DF591D15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1E2F90-696B-494A-A348-1796F01CD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3DB01-3A62-42CD-B65F-C735F6E0A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79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50EA1-FADC-44DF-A6C8-88A1CD7B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1B5C9-FAB9-4029-84DC-3197C6B5B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5D7FE-7078-4E5A-B437-2E74A3B13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7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5DD3A-FE0B-40AC-B2BA-F6B99B6E8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BAF3F-5686-4B37-B64D-09160FFF3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9596B9-BCFE-4C24-B0E8-3C86EFA4E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858DC-5C42-4E78-A59E-CAAA2945C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C2F1C-FECC-4543-B42B-125956219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06D46C-5F91-4847-AB16-0E07414A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3B39-4561-4D46-BC1D-1937BC638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55457A-3921-4A03-B9B3-92588035C0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0F5B0-B563-4406-A361-9C2D5A4A9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06B794-E1E1-457B-B679-1D7B81E4C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03CB91-9173-43AC-B492-228E4F923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80BA0-EEFF-4378-BC9F-DE20C185E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48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CD6735-45CC-454F-A525-D446838A5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A5633-5ED8-4E5A-9983-74108DD1C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551E4-C6D1-4837-AF3C-7CECA22362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F973C-A657-4F70-8750-39013FA53F4B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ECE6F-9218-4FFA-A621-D78FA8713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073B2-4A14-40B0-8AED-5DD56AAAF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34EC2-C600-41A8-B572-E66C8A658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01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BDE9349-382F-40F2-928F-BEA13224DB5C}"/>
              </a:ext>
            </a:extLst>
          </p:cNvPr>
          <p:cNvSpPr/>
          <p:nvPr/>
        </p:nvSpPr>
        <p:spPr>
          <a:xfrm>
            <a:off x="6773939" y="-2308"/>
            <a:ext cx="5418061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9FEDC-6F53-43FC-8EE1-D9DF494D972B}"/>
              </a:ext>
            </a:extLst>
          </p:cNvPr>
          <p:cNvSpPr txBox="1"/>
          <p:nvPr/>
        </p:nvSpPr>
        <p:spPr>
          <a:xfrm>
            <a:off x="6773936" y="1630151"/>
            <a:ext cx="5412795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  <a:cs typeface="Cascadia Code" panose="020B0609020000020004" pitchFamily="49" charset="0"/>
              </a:rPr>
              <a:t>NASA PDSIMG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  <a:cs typeface="Cascadia Code" panose="020B0609020000020004" pitchFamily="49" charset="0"/>
              </a:rPr>
              <a:t>Searching the Stars with Atlas 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826FE0-D057-40E8-802C-0B58B92260B3}"/>
              </a:ext>
            </a:extLst>
          </p:cNvPr>
          <p:cNvSpPr txBox="1"/>
          <p:nvPr/>
        </p:nvSpPr>
        <p:spPr>
          <a:xfrm>
            <a:off x="9480330" y="2637512"/>
            <a:ext cx="2553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Kevin Grimes</a:t>
            </a:r>
          </a:p>
          <a:p>
            <a:pPr algn="ctr"/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Kevin.M.Grimes@jpl.nasa.gov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00B3AF-5089-47A3-A36E-0445524BCF18}"/>
              </a:ext>
            </a:extLst>
          </p:cNvPr>
          <p:cNvSpPr txBox="1"/>
          <p:nvPr/>
        </p:nvSpPr>
        <p:spPr>
          <a:xfrm>
            <a:off x="7616363" y="1194795"/>
            <a:ext cx="3727939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latin typeface="Arial Rounded MT Bold" panose="020F0704030504030204" pitchFamily="34" charset="0"/>
                <a:cs typeface="Cascadia Code" panose="020B0609020000020004" pitchFamily="49" charset="0"/>
              </a:rPr>
              <a:t>5</a:t>
            </a:r>
            <a:r>
              <a:rPr lang="en-US" sz="1400" baseline="30000" dirty="0">
                <a:solidFill>
                  <a:srgbClr val="0070C0"/>
                </a:solidFill>
                <a:latin typeface="Arial Rounded MT Bold" panose="020F0704030504030204" pitchFamily="34" charset="0"/>
                <a:cs typeface="Cascadia Code" panose="020B0609020000020004" pitchFamily="49" charset="0"/>
              </a:rPr>
              <a:t>th</a:t>
            </a:r>
            <a:r>
              <a:rPr lang="en-US" sz="1400" dirty="0">
                <a:solidFill>
                  <a:srgbClr val="0070C0"/>
                </a:solidFill>
                <a:latin typeface="Arial Rounded MT Bold" panose="020F0704030504030204" pitchFamily="34" charset="0"/>
                <a:cs typeface="Cascadia Code" panose="020B0609020000020004" pitchFamily="49" charset="0"/>
              </a:rPr>
              <a:t> Planetary Data Workshop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B62B57-4CEC-4DE1-B7FB-93B968812BCD}"/>
              </a:ext>
            </a:extLst>
          </p:cNvPr>
          <p:cNvSpPr txBox="1"/>
          <p:nvPr/>
        </p:nvSpPr>
        <p:spPr>
          <a:xfrm>
            <a:off x="7957119" y="3482937"/>
            <a:ext cx="30464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Co-Authors</a:t>
            </a: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Anil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Natha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Rishi Verma, Michael McAuley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BF260-0038-440C-9D17-A791B7643FD8}"/>
              </a:ext>
            </a:extLst>
          </p:cNvPr>
          <p:cNvSpPr txBox="1"/>
          <p:nvPr/>
        </p:nvSpPr>
        <p:spPr>
          <a:xfrm>
            <a:off x="8425268" y="4830741"/>
            <a:ext cx="21101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" panose="020B0502040204020203" pitchFamily="34" charset="0"/>
              </a:rPr>
              <a:t>Thursday, July 1, 2021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262E07-8F6B-4F0A-9FD1-0DE880C1A320}"/>
              </a:ext>
            </a:extLst>
          </p:cNvPr>
          <p:cNvSpPr txBox="1"/>
          <p:nvPr/>
        </p:nvSpPr>
        <p:spPr>
          <a:xfrm>
            <a:off x="7543368" y="6370156"/>
            <a:ext cx="38739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" panose="020B0502040204020203" pitchFamily="34" charset="0"/>
              </a:rPr>
              <a:t>©2021 California Institute of Technology. Government sponsorship acknowledged.</a:t>
            </a:r>
            <a:endParaRPr lang="en-US" sz="1000" b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Bahnschrift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E4642D6-A306-45D0-AEA6-29F5C18641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" y="-2311"/>
            <a:ext cx="6768667" cy="68580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B3B9152-D82D-41E7-A252-EA53214AB51E}"/>
              </a:ext>
            </a:extLst>
          </p:cNvPr>
          <p:cNvCxnSpPr>
            <a:cxnSpLocks/>
          </p:cNvCxnSpPr>
          <p:nvPr/>
        </p:nvCxnSpPr>
        <p:spPr>
          <a:xfrm>
            <a:off x="7170375" y="2346084"/>
            <a:ext cx="4623519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981B24A6-6645-4D80-BCA8-6B9A3BC6E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18" y="5663205"/>
            <a:ext cx="3046425" cy="5765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8948103-47DF-4B74-A830-A5C4DD5BD951}"/>
              </a:ext>
            </a:extLst>
          </p:cNvPr>
          <p:cNvSpPr txBox="1"/>
          <p:nvPr/>
        </p:nvSpPr>
        <p:spPr>
          <a:xfrm>
            <a:off x="0" y="6640245"/>
            <a:ext cx="222220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PIA21341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78919B-095A-5D48-8A29-5CBB4EA5044A}"/>
              </a:ext>
            </a:extLst>
          </p:cNvPr>
          <p:cNvSpPr txBox="1"/>
          <p:nvPr/>
        </p:nvSpPr>
        <p:spPr>
          <a:xfrm>
            <a:off x="6921689" y="2624551"/>
            <a:ext cx="25533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Tariq Soliman</a:t>
            </a:r>
          </a:p>
          <a:p>
            <a:pPr algn="ctr"/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Tariq.K.Soliman@jpl.nasa.gov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668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833A23-2409-4C9D-83C1-AAC499784189}"/>
              </a:ext>
            </a:extLst>
          </p:cNvPr>
          <p:cNvSpPr txBox="1"/>
          <p:nvPr/>
        </p:nvSpPr>
        <p:spPr>
          <a:xfrm>
            <a:off x="75595" y="121181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Planetary Data Workshop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291E33-3746-45C1-846C-6F937A20C909}"/>
              </a:ext>
            </a:extLst>
          </p:cNvPr>
          <p:cNvSpPr txBox="1"/>
          <p:nvPr/>
        </p:nvSpPr>
        <p:spPr>
          <a:xfrm>
            <a:off x="75595" y="6526505"/>
            <a:ext cx="1121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1, 2021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6E68D-4371-474A-964C-5F89863593A4}"/>
              </a:ext>
            </a:extLst>
          </p:cNvPr>
          <p:cNvSpPr txBox="1"/>
          <p:nvPr/>
        </p:nvSpPr>
        <p:spPr>
          <a:xfrm>
            <a:off x="11145805" y="6502042"/>
            <a:ext cx="11217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jpl.nasa.gov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D24FFA-C0A5-4F08-A367-102219825938}"/>
              </a:ext>
            </a:extLst>
          </p:cNvPr>
          <p:cNvSpPr txBox="1"/>
          <p:nvPr/>
        </p:nvSpPr>
        <p:spPr>
          <a:xfrm>
            <a:off x="3539946" y="6526505"/>
            <a:ext cx="52632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©2021 California Institute of Technology. Government sponsorship acknowledged.</a:t>
            </a:r>
            <a:endParaRPr lang="en-US" sz="1000" b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98675-A051-4D40-898B-4F45407C9483}"/>
              </a:ext>
            </a:extLst>
          </p:cNvPr>
          <p:cNvSpPr txBox="1"/>
          <p:nvPr/>
        </p:nvSpPr>
        <p:spPr>
          <a:xfrm>
            <a:off x="189895" y="365136"/>
            <a:ext cx="11204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  <a:cs typeface="Cascadia Code" panose="020B0609020000020004" pitchFamily="49" charset="0"/>
              </a:rPr>
              <a:t>Introduction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905CE-0C40-4163-9BFF-25B0FBC22DFA}"/>
              </a:ext>
            </a:extLst>
          </p:cNvPr>
          <p:cNvCxnSpPr>
            <a:cxnSpLocks/>
          </p:cNvCxnSpPr>
          <p:nvPr/>
        </p:nvCxnSpPr>
        <p:spPr>
          <a:xfrm>
            <a:off x="189895" y="365196"/>
            <a:ext cx="0" cy="6089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B39D66-0BC0-463F-91ED-E565718670FD}"/>
              </a:ext>
            </a:extLst>
          </p:cNvPr>
          <p:cNvSpPr txBox="1"/>
          <p:nvPr/>
        </p:nvSpPr>
        <p:spPr>
          <a:xfrm>
            <a:off x="189895" y="666603"/>
            <a:ext cx="11204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Current Solution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11030F-1854-4219-B2D5-BC99674FCED0}"/>
              </a:ext>
            </a:extLst>
          </p:cNvPr>
          <p:cNvSpPr txBox="1"/>
          <p:nvPr/>
        </p:nvSpPr>
        <p:spPr>
          <a:xfrm>
            <a:off x="189895" y="1806484"/>
            <a:ext cx="4844352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However…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With an ever growing imagery collection and next-generation mission data, we need to ensure all our systems are highly available and scalable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Keep up with latest web technologies and design principles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Keep Atlas cohesive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Meet security and performance expectations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Atlas III is almost a decade old now.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 meet these needs, Atlas is undergoing its fourth iteration as Atlas IV.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2577DA-B7C8-4F47-96C9-18CA5C684D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776"/>
          <a:stretch/>
        </p:blipFill>
        <p:spPr>
          <a:xfrm>
            <a:off x="5167537" y="2066049"/>
            <a:ext cx="6834568" cy="35048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13E8FC-B3E1-4E38-9576-59A7626D831B}"/>
              </a:ext>
            </a:extLst>
          </p:cNvPr>
          <p:cNvSpPr txBox="1"/>
          <p:nvPr/>
        </p:nvSpPr>
        <p:spPr>
          <a:xfrm>
            <a:off x="189895" y="1160153"/>
            <a:ext cx="469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Atlas III provides effective and efficient search and access to PDS IMG’s archive.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lide Number Placeholder 23">
            <a:extLst>
              <a:ext uri="{FF2B5EF4-FFF2-40B4-BE49-F238E27FC236}">
                <a16:creationId xmlns:a16="http://schemas.microsoft.com/office/drawing/2014/main" id="{C0ED190A-F42C-48A3-B79F-6D62B6039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3210" y="6450284"/>
            <a:ext cx="2743200" cy="365125"/>
          </a:xfrm>
        </p:spPr>
        <p:txBody>
          <a:bodyPr/>
          <a:lstStyle/>
          <a:p>
            <a:fld id="{9FF34EC2-C600-41A8-B572-E66C8A658E14}" type="slidenum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F6CF27EE-4C50-BB4D-A08E-AE8981D452ED}"/>
              </a:ext>
            </a:extLst>
          </p:cNvPr>
          <p:cNvSpPr txBox="1"/>
          <p:nvPr/>
        </p:nvSpPr>
        <p:spPr>
          <a:xfrm>
            <a:off x="10700263" y="159157"/>
            <a:ext cx="1347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Get the slides!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8FE01990-08B7-6749-BCFC-DC341E634680}"/>
              </a:ext>
            </a:extLst>
          </p:cNvPr>
          <p:cNvSpPr txBox="1"/>
          <p:nvPr/>
        </p:nvSpPr>
        <p:spPr>
          <a:xfrm>
            <a:off x="10556392" y="1390358"/>
            <a:ext cx="1635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https://</a:t>
            </a:r>
            <a:r>
              <a:rPr lang="en-US" sz="1200" dirty="0" err="1"/>
              <a:t>bit.ly</a:t>
            </a:r>
            <a:r>
              <a:rPr lang="en-US" sz="1200" dirty="0"/>
              <a:t>/3h333oS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FE2F63-5622-0841-9FCA-7FDCA2DC15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369" y="410949"/>
            <a:ext cx="1011653" cy="101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94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833A23-2409-4C9D-83C1-AAC499784189}"/>
              </a:ext>
            </a:extLst>
          </p:cNvPr>
          <p:cNvSpPr txBox="1"/>
          <p:nvPr/>
        </p:nvSpPr>
        <p:spPr>
          <a:xfrm>
            <a:off x="75595" y="121181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Planetary Data Workshop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291E33-3746-45C1-846C-6F937A20C909}"/>
              </a:ext>
            </a:extLst>
          </p:cNvPr>
          <p:cNvSpPr txBox="1"/>
          <p:nvPr/>
        </p:nvSpPr>
        <p:spPr>
          <a:xfrm>
            <a:off x="75595" y="6526505"/>
            <a:ext cx="1121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1, 2021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6E68D-4371-474A-964C-5F89863593A4}"/>
              </a:ext>
            </a:extLst>
          </p:cNvPr>
          <p:cNvSpPr txBox="1"/>
          <p:nvPr/>
        </p:nvSpPr>
        <p:spPr>
          <a:xfrm>
            <a:off x="11145805" y="6502042"/>
            <a:ext cx="11217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jpl.nasa.gov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D24FFA-C0A5-4F08-A367-102219825938}"/>
              </a:ext>
            </a:extLst>
          </p:cNvPr>
          <p:cNvSpPr txBox="1"/>
          <p:nvPr/>
        </p:nvSpPr>
        <p:spPr>
          <a:xfrm>
            <a:off x="3539946" y="6526505"/>
            <a:ext cx="52632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©2021 California Institute of Technology. Government sponsorship acknowledged.</a:t>
            </a:r>
            <a:endParaRPr lang="en-US" sz="1000" b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98675-A051-4D40-898B-4F45407C9483}"/>
              </a:ext>
            </a:extLst>
          </p:cNvPr>
          <p:cNvSpPr txBox="1"/>
          <p:nvPr/>
        </p:nvSpPr>
        <p:spPr>
          <a:xfrm>
            <a:off x="189895" y="365136"/>
            <a:ext cx="11204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  <a:cs typeface="Cascadia Code" panose="020B0609020000020004" pitchFamily="49" charset="0"/>
              </a:rPr>
              <a:t>Atlas IV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905CE-0C40-4163-9BFF-25B0FBC22DFA}"/>
              </a:ext>
            </a:extLst>
          </p:cNvPr>
          <p:cNvCxnSpPr>
            <a:cxnSpLocks/>
          </p:cNvCxnSpPr>
          <p:nvPr/>
        </p:nvCxnSpPr>
        <p:spPr>
          <a:xfrm>
            <a:off x="189895" y="365196"/>
            <a:ext cx="0" cy="6089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B39D66-0BC0-463F-91ED-E565718670FD}"/>
              </a:ext>
            </a:extLst>
          </p:cNvPr>
          <p:cNvSpPr txBox="1"/>
          <p:nvPr/>
        </p:nvSpPr>
        <p:spPr>
          <a:xfrm>
            <a:off x="189895" y="666603"/>
            <a:ext cx="11204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11030F-1854-4219-B2D5-BC99674FCED0}"/>
              </a:ext>
            </a:extLst>
          </p:cNvPr>
          <p:cNvSpPr txBox="1"/>
          <p:nvPr/>
        </p:nvSpPr>
        <p:spPr>
          <a:xfrm>
            <a:off x="189896" y="1064447"/>
            <a:ext cx="4417000" cy="57554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Atlas IV boasts several improvements over its predecessor and even more features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Codebase redone in favor of modern web technologies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previous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JQuery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-era web application is replaced with a single-page NodeJS, React, Redux, Webpack application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Redesigned using Material UI design principles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Mobile friendly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Enhanced Filtering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Improved geospatial search support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Expanded file exploration functionalities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Streamlined the download process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Each image has its own dedicated and informational page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Tighter integration with Machine Learning classifiers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Still a work in progress.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4" name="Slide Number Placeholder 23">
            <a:extLst>
              <a:ext uri="{FF2B5EF4-FFF2-40B4-BE49-F238E27FC236}">
                <a16:creationId xmlns:a16="http://schemas.microsoft.com/office/drawing/2014/main" id="{45C36BB2-34BF-49A5-BD1D-BBD95F929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3210" y="6450284"/>
            <a:ext cx="2743200" cy="365125"/>
          </a:xfrm>
        </p:spPr>
        <p:txBody>
          <a:bodyPr/>
          <a:lstStyle/>
          <a:p>
            <a:fld id="{9FF34EC2-C600-41A8-B572-E66C8A658E14}" type="slidenum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B4F94E-CD2F-994A-81BF-4620B50AB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894" y="1773027"/>
            <a:ext cx="7395210" cy="4623344"/>
          </a:xfrm>
          <a:prstGeom prst="rect">
            <a:avLst/>
          </a:prstGeom>
        </p:spPr>
      </p:pic>
      <p:sp>
        <p:nvSpPr>
          <p:cNvPr id="23" name="TextBox 9">
            <a:extLst>
              <a:ext uri="{FF2B5EF4-FFF2-40B4-BE49-F238E27FC236}">
                <a16:creationId xmlns:a16="http://schemas.microsoft.com/office/drawing/2014/main" id="{FF01E24F-AF6B-F84B-90F2-ED2696983473}"/>
              </a:ext>
            </a:extLst>
          </p:cNvPr>
          <p:cNvSpPr txBox="1"/>
          <p:nvPr/>
        </p:nvSpPr>
        <p:spPr>
          <a:xfrm>
            <a:off x="10700263" y="159157"/>
            <a:ext cx="13478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/>
              <a:t>Get the slides!</a:t>
            </a:r>
          </a:p>
        </p:txBody>
      </p:sp>
      <p:sp>
        <p:nvSpPr>
          <p:cNvPr id="24" name="TextBox 10">
            <a:extLst>
              <a:ext uri="{FF2B5EF4-FFF2-40B4-BE49-F238E27FC236}">
                <a16:creationId xmlns:a16="http://schemas.microsoft.com/office/drawing/2014/main" id="{2ACB379B-695E-A045-B0E7-021D589FD19C}"/>
              </a:ext>
            </a:extLst>
          </p:cNvPr>
          <p:cNvSpPr txBox="1"/>
          <p:nvPr/>
        </p:nvSpPr>
        <p:spPr>
          <a:xfrm>
            <a:off x="10556392" y="1390358"/>
            <a:ext cx="1635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https://</a:t>
            </a:r>
            <a:r>
              <a:rPr lang="en-US" sz="1200" dirty="0" err="1"/>
              <a:t>bit.ly</a:t>
            </a:r>
            <a:r>
              <a:rPr lang="en-US" sz="1200" dirty="0"/>
              <a:t>/3h333oS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D1AF30D-FDE3-304A-AAA2-B29381550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369" y="410949"/>
            <a:ext cx="1011653" cy="101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8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833A23-2409-4C9D-83C1-AAC499784189}"/>
              </a:ext>
            </a:extLst>
          </p:cNvPr>
          <p:cNvSpPr txBox="1"/>
          <p:nvPr/>
        </p:nvSpPr>
        <p:spPr>
          <a:xfrm>
            <a:off x="75595" y="121181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Planetary Data Workshop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291E33-3746-45C1-846C-6F937A20C909}"/>
              </a:ext>
            </a:extLst>
          </p:cNvPr>
          <p:cNvSpPr txBox="1"/>
          <p:nvPr/>
        </p:nvSpPr>
        <p:spPr>
          <a:xfrm>
            <a:off x="75595" y="6526505"/>
            <a:ext cx="1121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1, 2021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56E68D-4371-474A-964C-5F89863593A4}"/>
              </a:ext>
            </a:extLst>
          </p:cNvPr>
          <p:cNvSpPr txBox="1"/>
          <p:nvPr/>
        </p:nvSpPr>
        <p:spPr>
          <a:xfrm>
            <a:off x="11145805" y="6502042"/>
            <a:ext cx="11217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jpl.nasa.gov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D24FFA-C0A5-4F08-A367-102219825938}"/>
              </a:ext>
            </a:extLst>
          </p:cNvPr>
          <p:cNvSpPr txBox="1"/>
          <p:nvPr/>
        </p:nvSpPr>
        <p:spPr>
          <a:xfrm>
            <a:off x="3539946" y="6526505"/>
            <a:ext cx="52632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©2021 California Institute of Technology. Government sponsorship acknowledged.</a:t>
            </a:r>
            <a:endParaRPr lang="en-US" sz="1000" b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692766-59C6-4154-BC58-B9BE8A291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5" y="2406010"/>
            <a:ext cx="3371850" cy="63817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F65287-F80C-416F-B47D-57C05E91722D}"/>
              </a:ext>
            </a:extLst>
          </p:cNvPr>
          <p:cNvCxnSpPr/>
          <p:nvPr/>
        </p:nvCxnSpPr>
        <p:spPr>
          <a:xfrm>
            <a:off x="4262846" y="3289410"/>
            <a:ext cx="3666308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F769C59-4642-46EC-B092-4281577EA74C}"/>
              </a:ext>
            </a:extLst>
          </p:cNvPr>
          <p:cNvSpPr txBox="1"/>
          <p:nvPr/>
        </p:nvSpPr>
        <p:spPr>
          <a:xfrm>
            <a:off x="5138652" y="3534636"/>
            <a:ext cx="191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jpl.nasa.gov</a:t>
            </a:r>
          </a:p>
        </p:txBody>
      </p:sp>
      <p:sp>
        <p:nvSpPr>
          <p:cNvPr id="13" name="Slide Number Placeholder 23">
            <a:extLst>
              <a:ext uri="{FF2B5EF4-FFF2-40B4-BE49-F238E27FC236}">
                <a16:creationId xmlns:a16="http://schemas.microsoft.com/office/drawing/2014/main" id="{5857F1E2-4701-4D2C-9FA9-179295D1F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3210" y="6450284"/>
            <a:ext cx="2743200" cy="365125"/>
          </a:xfrm>
        </p:spPr>
        <p:txBody>
          <a:bodyPr/>
          <a:lstStyle/>
          <a:p>
            <a:fld id="{9FF34EC2-C600-41A8-B572-E66C8A658E14}" type="slidenum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97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336</Words>
  <Application>Microsoft Macintosh PowerPoint</Application>
  <PresentationFormat>Widescreen</PresentationFormat>
  <Paragraphs>60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Arial Rounded MT Bold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Soliman, Tariq K (US 398I)</dc:creator>
  <cp:lastModifiedBy>Grimes, Kevin M (US 398F)</cp:lastModifiedBy>
  <cp:revision>174</cp:revision>
  <dcterms:created xsi:type="dcterms:W3CDTF">2021-06-03T22:46:38Z</dcterms:created>
  <dcterms:modified xsi:type="dcterms:W3CDTF">2021-06-23T08:56:29Z</dcterms:modified>
</cp:coreProperties>
</file>

<file path=docProps/thumbnail.jpeg>
</file>